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0"/>
  </p:notesMasterIdLst>
  <p:sldIdLst>
    <p:sldId id="256" r:id="rId5"/>
    <p:sldId id="257" r:id="rId6"/>
    <p:sldId id="258" r:id="rId7"/>
    <p:sldId id="259" r:id="rId8"/>
    <p:sldId id="26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0" d="100"/>
          <a:sy n="100" d="100"/>
        </p:scale>
        <p:origin x="96" y="3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media/image1.png>
</file>

<file path=ppt/media/image2.jpeg>
</file>

<file path=ppt/media/image3.jpeg>
</file>

<file path=ppt/media/image4.jpeg>
</file>

<file path=ppt/media/image5.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4F5CCA-6F9E-4D47-89E7-DEABC96A036F}" type="datetimeFigureOut">
              <a:rPr lang="en-US" smtClean="0"/>
              <a:t>2/10/2024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B37BEE-9223-42BD-80C1-4831C6F02737}" type="slidenum">
              <a:rPr lang="en-US" smtClean="0"/>
              <a:t>‹#›</a:t>
            </a:fld>
            <a:endParaRPr lang="en-US"/>
          </a:p>
        </p:txBody>
      </p:sp>
    </p:spTree>
    <p:extLst>
      <p:ext uri="{BB962C8B-B14F-4D97-AF65-F5344CB8AC3E}">
        <p14:creationId xmlns:p14="http://schemas.microsoft.com/office/powerpoint/2010/main" val="7061823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Welcome to the presentation on career path options in the USA. In this presentation, you will learn about the different career paths that are available to employees in the USA.</a:t>
            </a:r>
          </a:p>
        </p:txBody>
      </p:sp>
      <p:sp>
        <p:nvSpPr>
          <p:cNvPr id="4" name="Slide Number Placeholder 3"/>
          <p:cNvSpPr>
            <a:spLocks noGrp="1"/>
          </p:cNvSpPr>
          <p:nvPr>
            <p:ph type="sldNum" sz="quarter" idx="5"/>
          </p:nvPr>
        </p:nvSpPr>
        <p:spPr/>
        <p:txBody>
          <a:bodyPr/>
          <a:lstStyle/>
          <a:p>
            <a:fld id="{E2312174-B34F-4665-A9F4-A3CF13D68600}" type="slidenum">
              <a:rPr lang="en-US" smtClean="0"/>
              <a:t>1</a:t>
            </a:fld>
            <a:endParaRPr lang="en-US"/>
          </a:p>
        </p:txBody>
      </p:sp>
    </p:spTree>
    <p:extLst>
      <p:ext uri="{BB962C8B-B14F-4D97-AF65-F5344CB8AC3E}">
        <p14:creationId xmlns:p14="http://schemas.microsoft.com/office/powerpoint/2010/main" val="31807135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first career path we will discuss is the technical career path. Technical careers are focused on developing technical skills and require specialized training or certifications. These careers often lead to leadership positions in technology organizations.</a:t>
            </a:r>
          </a:p>
        </p:txBody>
      </p:sp>
      <p:sp>
        <p:nvSpPr>
          <p:cNvPr id="4" name="Slide Number Placeholder 3"/>
          <p:cNvSpPr>
            <a:spLocks noGrp="1"/>
          </p:cNvSpPr>
          <p:nvPr>
            <p:ph type="sldNum" sz="quarter" idx="5"/>
          </p:nvPr>
        </p:nvSpPr>
        <p:spPr/>
        <p:txBody>
          <a:bodyPr/>
          <a:lstStyle/>
          <a:p>
            <a:fld id="{E2312174-B34F-4665-A9F4-A3CF13D68600}" type="slidenum">
              <a:rPr lang="en-US" smtClean="0"/>
              <a:t>2</a:t>
            </a:fld>
            <a:endParaRPr lang="en-US"/>
          </a:p>
        </p:txBody>
      </p:sp>
    </p:spTree>
    <p:extLst>
      <p:ext uri="{BB962C8B-B14F-4D97-AF65-F5344CB8AC3E}">
        <p14:creationId xmlns:p14="http://schemas.microsoft.com/office/powerpoint/2010/main" val="23878042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second career path we will discuss is the management career path. Management roles are focused on leading teams and departments, and require strong leadership and communication skills. These careers often lead to executive positions in organizations.</a:t>
            </a:r>
          </a:p>
        </p:txBody>
      </p:sp>
      <p:sp>
        <p:nvSpPr>
          <p:cNvPr id="4" name="Slide Number Placeholder 3"/>
          <p:cNvSpPr>
            <a:spLocks noGrp="1"/>
          </p:cNvSpPr>
          <p:nvPr>
            <p:ph type="sldNum" sz="quarter" idx="5"/>
          </p:nvPr>
        </p:nvSpPr>
        <p:spPr/>
        <p:txBody>
          <a:bodyPr/>
          <a:lstStyle/>
          <a:p>
            <a:fld id="{E2312174-B34F-4665-A9F4-A3CF13D68600}" type="slidenum">
              <a:rPr lang="en-US" smtClean="0"/>
              <a:t>3</a:t>
            </a:fld>
            <a:endParaRPr lang="en-US"/>
          </a:p>
        </p:txBody>
      </p:sp>
    </p:spTree>
    <p:extLst>
      <p:ext uri="{BB962C8B-B14F-4D97-AF65-F5344CB8AC3E}">
        <p14:creationId xmlns:p14="http://schemas.microsoft.com/office/powerpoint/2010/main" val="30630416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third career path we will discuss is the entrepreneurial career path. This path involves starting and growing your own business, which can be risky but also very rewarding. Entrepreneurial careers can lead to financial independence and success.</a:t>
            </a:r>
          </a:p>
        </p:txBody>
      </p:sp>
      <p:sp>
        <p:nvSpPr>
          <p:cNvPr id="4" name="Slide Number Placeholder 3"/>
          <p:cNvSpPr>
            <a:spLocks noGrp="1"/>
          </p:cNvSpPr>
          <p:nvPr>
            <p:ph type="sldNum" sz="quarter" idx="5"/>
          </p:nvPr>
        </p:nvSpPr>
        <p:spPr/>
        <p:txBody>
          <a:bodyPr/>
          <a:lstStyle/>
          <a:p>
            <a:fld id="{E2312174-B34F-4665-A9F4-A3CF13D68600}" type="slidenum">
              <a:rPr lang="en-US" smtClean="0"/>
              <a:t>4</a:t>
            </a:fld>
            <a:endParaRPr lang="en-US"/>
          </a:p>
        </p:txBody>
      </p:sp>
    </p:spTree>
    <p:extLst>
      <p:ext uri="{BB962C8B-B14F-4D97-AF65-F5344CB8AC3E}">
        <p14:creationId xmlns:p14="http://schemas.microsoft.com/office/powerpoint/2010/main" val="3283131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fourth and final career path we will discuss is the nonprofit career path. Nonprofit organizations are focused on making a positive impact in the world, and often have a social or environmental mission. Nonprofit careers can offer meaningful work and a sense of purpose.</a:t>
            </a:r>
          </a:p>
        </p:txBody>
      </p:sp>
      <p:sp>
        <p:nvSpPr>
          <p:cNvPr id="4" name="Slide Number Placeholder 3"/>
          <p:cNvSpPr>
            <a:spLocks noGrp="1"/>
          </p:cNvSpPr>
          <p:nvPr>
            <p:ph type="sldNum" sz="quarter" idx="5"/>
          </p:nvPr>
        </p:nvSpPr>
        <p:spPr/>
        <p:txBody>
          <a:bodyPr/>
          <a:lstStyle/>
          <a:p>
            <a:fld id="{E2312174-B34F-4665-A9F4-A3CF13D68600}" type="slidenum">
              <a:rPr lang="en-US" smtClean="0"/>
              <a:t>5</a:t>
            </a:fld>
            <a:endParaRPr lang="en-US"/>
          </a:p>
        </p:txBody>
      </p:sp>
    </p:spTree>
    <p:extLst>
      <p:ext uri="{BB962C8B-B14F-4D97-AF65-F5344CB8AC3E}">
        <p14:creationId xmlns:p14="http://schemas.microsoft.com/office/powerpoint/2010/main" val="36444412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2/10/2024</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46138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2/10/2024</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3944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2/10/2024</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5720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2/10/2024</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7938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2/10/2024</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71988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2/10/2024</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1560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2/10/2024</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78047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2/10/2024</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94263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2/10/2024</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00976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2/10/2024</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33097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2/10/2024</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2126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2/10/2024</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7302034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Brick Neighbourhood">
            <a:extLst>
              <a:ext uri="{FF2B5EF4-FFF2-40B4-BE49-F238E27FC236}">
                <a16:creationId xmlns:a16="http://schemas.microsoft.com/office/drawing/2014/main" id="{A095E8AA-BEE3-5BFD-174D-97C2772BCE6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6250" b="6250"/>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8010CA7-9354-DCBC-C16E-7D99EA842C55}"/>
              </a:ext>
            </a:extLst>
          </p:cNvPr>
          <p:cNvSpPr>
            <a:spLocks noGrp="1"/>
          </p:cNvSpPr>
          <p:nvPr>
            <p:ph type="ctrTitle"/>
          </p:nvPr>
        </p:nvSpPr>
        <p:spPr>
          <a:xfrm>
            <a:off x="477981" y="1122362"/>
            <a:ext cx="4023360" cy="2802219"/>
          </a:xfrm>
        </p:spPr>
        <p:txBody>
          <a:bodyPr anchor="b">
            <a:normAutofit/>
          </a:bodyPr>
          <a:lstStyle/>
          <a:p>
            <a:r>
              <a:rPr lang="en-US" sz="4600"/>
              <a:t>Career Path Options in the USA</a:t>
            </a:r>
          </a:p>
        </p:txBody>
      </p:sp>
    </p:spTree>
    <p:extLst>
      <p:ext uri="{BB962C8B-B14F-4D97-AF65-F5344CB8AC3E}">
        <p14:creationId xmlns:p14="http://schemas.microsoft.com/office/powerpoint/2010/main" val="395611055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0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3F9FDED-620C-C2C7-A586-74DEB64E9B65}"/>
              </a:ext>
            </a:extLst>
          </p:cNvPr>
          <p:cNvSpPr>
            <a:spLocks noGrp="1"/>
          </p:cNvSpPr>
          <p:nvPr>
            <p:ph type="title"/>
          </p:nvPr>
        </p:nvSpPr>
        <p:spPr>
          <a:xfrm>
            <a:off x="6657715" y="467271"/>
            <a:ext cx="4195674" cy="2052522"/>
          </a:xfrm>
        </p:spPr>
        <p:txBody>
          <a:bodyPr vert="horz" lIns="91440" tIns="45720" rIns="91440" bIns="45720" rtlCol="0" anchor="b">
            <a:normAutofit/>
          </a:bodyPr>
          <a:lstStyle/>
          <a:p>
            <a:r>
              <a:rPr lang="en-US" kern="1200">
                <a:solidFill>
                  <a:schemeClr val="tx1"/>
                </a:solidFill>
                <a:latin typeface="+mj-lt"/>
                <a:ea typeface="+mj-ea"/>
                <a:cs typeface="+mj-cs"/>
              </a:rPr>
              <a:t>Technical Career Path</a:t>
            </a:r>
          </a:p>
        </p:txBody>
      </p:sp>
      <p:sp>
        <p:nvSpPr>
          <p:cNvPr id="14" name="Oval 13">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Content Placeholder 4" descr="Closeup of a keyboard">
            <a:extLst>
              <a:ext uri="{FF2B5EF4-FFF2-40B4-BE49-F238E27FC236}">
                <a16:creationId xmlns:a16="http://schemas.microsoft.com/office/drawing/2014/main" id="{C10CC05F-F801-B469-C466-FFFD9C452DD3}"/>
              </a:ext>
            </a:extLst>
          </p:cNvPr>
          <p:cNvPicPr>
            <a:picLocks noGrp="1" noChangeAspect="1"/>
          </p:cNvPicPr>
          <p:nvPr>
            <p:ph sz="half" idx="1"/>
          </p:nvPr>
        </p:nvPicPr>
        <p:blipFill rotWithShape="1">
          <a:blip r:embed="rId3"/>
          <a:srcRect l="7744" r="27507" b="2"/>
          <a:stretch/>
        </p:blipFill>
        <p:spPr>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
        <p:nvSpPr>
          <p:cNvPr id="16"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2"/>
          </a:solidFill>
          <a:ln w="776" cap="flat">
            <a:noFill/>
            <a:prstDash val="solid"/>
            <a:miter/>
          </a:ln>
        </p:spPr>
        <p:txBody>
          <a:bodyPr rtlCol="0" anchor="ctr"/>
          <a:lstStyle/>
          <a:p>
            <a:endParaRPr lang="en-US"/>
          </a:p>
        </p:txBody>
      </p:sp>
      <p:sp>
        <p:nvSpPr>
          <p:cNvPr id="18"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2"/>
          </a:solidFill>
          <a:ln w="751" cap="flat">
            <a:noFill/>
            <a:prstDash val="solid"/>
            <a:miter/>
          </a:ln>
        </p:spPr>
        <p:txBody>
          <a:bodyPr rtlCol="0" anchor="ctr"/>
          <a:lstStyle/>
          <a:p>
            <a:endParaRPr lang="en-US"/>
          </a:p>
        </p:txBody>
      </p:sp>
      <p:sp>
        <p:nvSpPr>
          <p:cNvPr id="4" name="Content Placeholder 3">
            <a:extLst>
              <a:ext uri="{FF2B5EF4-FFF2-40B4-BE49-F238E27FC236}">
                <a16:creationId xmlns:a16="http://schemas.microsoft.com/office/drawing/2014/main" id="{5058CACA-CAF2-6205-277D-FAFE0790B7FE}"/>
              </a:ext>
            </a:extLst>
          </p:cNvPr>
          <p:cNvSpPr>
            <a:spLocks noGrp="1"/>
          </p:cNvSpPr>
          <p:nvPr>
            <p:ph sz="half" idx="2"/>
          </p:nvPr>
        </p:nvSpPr>
        <p:spPr>
          <a:xfrm>
            <a:off x="6657715" y="2990818"/>
            <a:ext cx="4195673" cy="2913872"/>
          </a:xfrm>
        </p:spPr>
        <p:txBody>
          <a:bodyPr vert="horz" lIns="91440" tIns="45720" rIns="91440" bIns="45720" rtlCol="0" anchor="t">
            <a:normAutofit fontScale="92500"/>
          </a:bodyPr>
          <a:lstStyle/>
          <a:p>
            <a:r>
              <a:rPr lang="en-US" sz="1800"/>
              <a:t>Technical careers allow you to become an expert in a specific field.</a:t>
            </a:r>
          </a:p>
          <a:p>
            <a:r>
              <a:rPr lang="en-US" sz="1800"/>
              <a:t>These careers often require specialized training or degrees.</a:t>
            </a:r>
          </a:p>
          <a:p>
            <a:r>
              <a:rPr lang="en-US" sz="1800"/>
              <a:t>Technical career paths include roles like software developer, data analyst, and network administrator.</a:t>
            </a:r>
          </a:p>
          <a:p>
            <a:r>
              <a:rPr lang="en-US" sz="1800"/>
              <a:t>Technical careers can lead to leadership positions like CTO or CIO.</a:t>
            </a:r>
          </a:p>
        </p:txBody>
      </p:sp>
      <p:sp>
        <p:nvSpPr>
          <p:cNvPr id="20"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2"/>
          </a:solidFill>
          <a:ln w="516" cap="flat">
            <a:noFill/>
            <a:prstDash val="solid"/>
            <a:miter/>
          </a:ln>
        </p:spPr>
        <p:txBody>
          <a:bodyPr rtlCol="0" anchor="ctr"/>
          <a:lstStyle/>
          <a:p>
            <a:endParaRPr lang="en-US"/>
          </a:p>
        </p:txBody>
      </p:sp>
      <p:cxnSp>
        <p:nvCxnSpPr>
          <p:cNvPr id="22"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7430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6724D2-258C-8818-283B-02DD649AEE95}"/>
              </a:ext>
            </a:extLst>
          </p:cNvPr>
          <p:cNvSpPr>
            <a:spLocks noGrp="1"/>
          </p:cNvSpPr>
          <p:nvPr>
            <p:ph type="title"/>
          </p:nvPr>
        </p:nvSpPr>
        <p:spPr>
          <a:xfrm>
            <a:off x="6392583" y="501651"/>
            <a:ext cx="4414848" cy="1716255"/>
          </a:xfrm>
        </p:spPr>
        <p:txBody>
          <a:bodyPr vert="horz" lIns="91440" tIns="45720" rIns="91440" bIns="45720" rtlCol="0" anchor="b">
            <a:normAutofit/>
          </a:bodyPr>
          <a:lstStyle/>
          <a:p>
            <a:r>
              <a:rPr lang="en-US" sz="5000" kern="1200">
                <a:solidFill>
                  <a:schemeClr val="tx1"/>
                </a:solidFill>
                <a:latin typeface="+mj-lt"/>
                <a:ea typeface="+mj-ea"/>
                <a:cs typeface="+mj-cs"/>
              </a:rPr>
              <a:t>Management Career Path</a:t>
            </a:r>
          </a:p>
        </p:txBody>
      </p:sp>
      <p:sp>
        <p:nvSpPr>
          <p:cNvPr id="14" name="Rectangle 13">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Rows of colorful paper chain people">
            <a:extLst>
              <a:ext uri="{FF2B5EF4-FFF2-40B4-BE49-F238E27FC236}">
                <a16:creationId xmlns:a16="http://schemas.microsoft.com/office/drawing/2014/main" id="{2AE5A6B9-1690-707F-CF24-6482A001B346}"/>
              </a:ext>
            </a:extLst>
          </p:cNvPr>
          <p:cNvPicPr>
            <a:picLocks noGrp="1" noChangeAspect="1"/>
          </p:cNvPicPr>
          <p:nvPr>
            <p:ph sz="half" idx="1"/>
          </p:nvPr>
        </p:nvPicPr>
        <p:blipFill rotWithShape="1">
          <a:blip r:embed="rId3"/>
          <a:srcRect l="20108" r="24206"/>
          <a:stretch/>
        </p:blipFill>
        <p:spPr>
          <a:xfrm>
            <a:off x="279143" y="299509"/>
            <a:ext cx="5221625" cy="6258983"/>
          </a:xfrm>
          <a:prstGeom prst="rect">
            <a:avLst/>
          </a:prstGeom>
        </p:spPr>
      </p:pic>
      <p:sp>
        <p:nvSpPr>
          <p:cNvPr id="4" name="Content Placeholder 3">
            <a:extLst>
              <a:ext uri="{FF2B5EF4-FFF2-40B4-BE49-F238E27FC236}">
                <a16:creationId xmlns:a16="http://schemas.microsoft.com/office/drawing/2014/main" id="{AABEED20-B738-5349-5A2B-72492B847E0D}"/>
              </a:ext>
            </a:extLst>
          </p:cNvPr>
          <p:cNvSpPr>
            <a:spLocks noGrp="1"/>
          </p:cNvSpPr>
          <p:nvPr>
            <p:ph sz="half" idx="2"/>
          </p:nvPr>
        </p:nvSpPr>
        <p:spPr>
          <a:xfrm>
            <a:off x="6392583" y="2645922"/>
            <a:ext cx="4434721" cy="3710427"/>
          </a:xfrm>
        </p:spPr>
        <p:txBody>
          <a:bodyPr vert="horz" lIns="91440" tIns="45720" rIns="91440" bIns="45720" rtlCol="0" anchor="t">
            <a:normAutofit/>
          </a:bodyPr>
          <a:lstStyle/>
          <a:p>
            <a:r>
              <a:rPr lang="en-US" sz="1800"/>
              <a:t>Management roles involve leading a team or department.</a:t>
            </a:r>
          </a:p>
          <a:p>
            <a:r>
              <a:rPr lang="en-US" sz="1800"/>
              <a:t>These roles require strong leadership and communication skills.</a:t>
            </a:r>
          </a:p>
          <a:p>
            <a:r>
              <a:rPr lang="en-US" sz="1800"/>
              <a:t>Management career paths include roles like project manager, operations manager, and director.</a:t>
            </a:r>
          </a:p>
          <a:p>
            <a:r>
              <a:rPr lang="en-US" sz="1800"/>
              <a:t>Management careers can lead to executive positions like CEO or COO.</a:t>
            </a:r>
          </a:p>
        </p:txBody>
      </p:sp>
      <p:cxnSp>
        <p:nvCxnSpPr>
          <p:cNvPr id="16"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273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BFBC2F-265F-3907-545C-3569479DA3D1}"/>
              </a:ext>
            </a:extLst>
          </p:cNvPr>
          <p:cNvSpPr>
            <a:spLocks noGrp="1"/>
          </p:cNvSpPr>
          <p:nvPr>
            <p:ph type="title"/>
          </p:nvPr>
        </p:nvSpPr>
        <p:spPr>
          <a:xfrm>
            <a:off x="6412091" y="501651"/>
            <a:ext cx="4395340" cy="1716255"/>
          </a:xfrm>
        </p:spPr>
        <p:txBody>
          <a:bodyPr vert="horz" lIns="91440" tIns="45720" rIns="91440" bIns="45720" rtlCol="0" anchor="b">
            <a:normAutofit/>
          </a:bodyPr>
          <a:lstStyle/>
          <a:p>
            <a:r>
              <a:rPr lang="en-US" sz="4200" kern="1200">
                <a:solidFill>
                  <a:schemeClr val="tx1"/>
                </a:solidFill>
                <a:latin typeface="+mj-lt"/>
                <a:ea typeface="+mj-ea"/>
                <a:cs typeface="+mj-cs"/>
              </a:rPr>
              <a:t>Entrepreneurial Career Path</a:t>
            </a:r>
          </a:p>
        </p:txBody>
      </p:sp>
      <p:sp>
        <p:nvSpPr>
          <p:cNvPr id="14" name="Rectangle 13">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Hand draws a rocket on a blackboard">
            <a:extLst>
              <a:ext uri="{FF2B5EF4-FFF2-40B4-BE49-F238E27FC236}">
                <a16:creationId xmlns:a16="http://schemas.microsoft.com/office/drawing/2014/main" id="{62DA1BB7-F6FD-653F-483D-D83CF893CCCD}"/>
              </a:ext>
            </a:extLst>
          </p:cNvPr>
          <p:cNvPicPr>
            <a:picLocks noGrp="1" noChangeAspect="1"/>
          </p:cNvPicPr>
          <p:nvPr>
            <p:ph sz="half" idx="1"/>
          </p:nvPr>
        </p:nvPicPr>
        <p:blipFill>
          <a:blip r:embed="rId3"/>
          <a:stretch>
            <a:fillRect/>
          </a:stretch>
        </p:blipFill>
        <p:spPr>
          <a:xfrm>
            <a:off x="279143" y="1686283"/>
            <a:ext cx="5221625" cy="3485434"/>
          </a:xfrm>
          <a:prstGeom prst="rect">
            <a:avLst/>
          </a:prstGeom>
        </p:spPr>
      </p:pic>
      <p:sp>
        <p:nvSpPr>
          <p:cNvPr id="4" name="Content Placeholder 3">
            <a:extLst>
              <a:ext uri="{FF2B5EF4-FFF2-40B4-BE49-F238E27FC236}">
                <a16:creationId xmlns:a16="http://schemas.microsoft.com/office/drawing/2014/main" id="{AF3FF966-401B-0678-126F-753E2B595CAD}"/>
              </a:ext>
            </a:extLst>
          </p:cNvPr>
          <p:cNvSpPr>
            <a:spLocks noGrp="1"/>
          </p:cNvSpPr>
          <p:nvPr>
            <p:ph sz="half" idx="2"/>
          </p:nvPr>
        </p:nvSpPr>
        <p:spPr>
          <a:xfrm>
            <a:off x="6392583" y="2645922"/>
            <a:ext cx="4434721" cy="3710427"/>
          </a:xfrm>
        </p:spPr>
        <p:txBody>
          <a:bodyPr vert="horz" lIns="91440" tIns="45720" rIns="91440" bIns="45720" rtlCol="0" anchor="t">
            <a:normAutofit/>
          </a:bodyPr>
          <a:lstStyle/>
          <a:p>
            <a:r>
              <a:rPr lang="en-US" sz="1800"/>
              <a:t>Entrepreneurship involves starting and growing your own business.</a:t>
            </a:r>
          </a:p>
          <a:p>
            <a:r>
              <a:rPr lang="en-US" sz="1800"/>
              <a:t>This path can be risky, but can also be very rewarding.</a:t>
            </a:r>
          </a:p>
          <a:p>
            <a:r>
              <a:rPr lang="en-US" sz="1800"/>
              <a:t>Entrepreneurial career paths include roles like startup founder, small business owner, and venture capitalist.</a:t>
            </a:r>
          </a:p>
          <a:p>
            <a:r>
              <a:rPr lang="en-US" sz="1800"/>
              <a:t>Entrepreneurial careers can lead to financial independence and success.</a:t>
            </a:r>
          </a:p>
        </p:txBody>
      </p:sp>
      <p:cxnSp>
        <p:nvCxnSpPr>
          <p:cNvPr id="16" name="Straight Connector 15">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9368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useBgFill="1">
        <p:nvSpPr>
          <p:cNvPr id="12" name="Rectangle 11">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E920DB4-28C2-AEFD-FF99-0FC2B17AF1E5}"/>
              </a:ext>
            </a:extLst>
          </p:cNvPr>
          <p:cNvSpPr>
            <a:spLocks noGrp="1"/>
          </p:cNvSpPr>
          <p:nvPr>
            <p:ph type="title"/>
          </p:nvPr>
        </p:nvSpPr>
        <p:spPr>
          <a:xfrm>
            <a:off x="803776" y="1336390"/>
            <a:ext cx="6190412" cy="1182927"/>
          </a:xfrm>
        </p:spPr>
        <p:txBody>
          <a:bodyPr vert="horz" lIns="91440" tIns="45720" rIns="91440" bIns="45720" rtlCol="0" anchor="b">
            <a:normAutofit/>
          </a:bodyPr>
          <a:lstStyle/>
          <a:p>
            <a:r>
              <a:rPr lang="en-US" sz="4200" kern="1200">
                <a:solidFill>
                  <a:schemeClr val="tx1"/>
                </a:solidFill>
                <a:latin typeface="+mj-lt"/>
                <a:ea typeface="+mj-ea"/>
                <a:cs typeface="+mj-cs"/>
              </a:rPr>
              <a:t>Nonprofit Career Path</a:t>
            </a:r>
          </a:p>
        </p:txBody>
      </p:sp>
      <p:cxnSp>
        <p:nvCxnSpPr>
          <p:cNvPr id="14" name="!!Straight Connector">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4E09057E-87DE-5450-910C-7503BD09E229}"/>
              </a:ext>
            </a:extLst>
          </p:cNvPr>
          <p:cNvSpPr>
            <a:spLocks noGrp="1"/>
          </p:cNvSpPr>
          <p:nvPr>
            <p:ph sz="half" idx="2"/>
          </p:nvPr>
        </p:nvSpPr>
        <p:spPr>
          <a:xfrm>
            <a:off x="803776" y="2829330"/>
            <a:ext cx="6190412" cy="3344459"/>
          </a:xfrm>
        </p:spPr>
        <p:txBody>
          <a:bodyPr vert="horz" lIns="91440" tIns="45720" rIns="91440" bIns="45720" rtlCol="0" anchor="t">
            <a:normAutofit/>
          </a:bodyPr>
          <a:lstStyle/>
          <a:p>
            <a:r>
              <a:rPr lang="en-US" sz="1800"/>
              <a:t>Nonprofit organizations are focused on making a positive impact in the world.</a:t>
            </a:r>
          </a:p>
          <a:p>
            <a:r>
              <a:rPr lang="en-US" sz="1800"/>
              <a:t>These organizations often have a social or environmental mission.</a:t>
            </a:r>
          </a:p>
          <a:p>
            <a:r>
              <a:rPr lang="en-US" sz="1800"/>
              <a:t>Nonprofit career paths include roles like program manager, fundraising manager, and executive director.</a:t>
            </a:r>
          </a:p>
          <a:p>
            <a:r>
              <a:rPr lang="en-US" sz="1800"/>
              <a:t>Nonprofit careers can lead to meaningful work and a sense of purpose.</a:t>
            </a:r>
          </a:p>
        </p:txBody>
      </p:sp>
      <p:pic>
        <p:nvPicPr>
          <p:cNvPr id="5" name="Content Placeholder 4" descr="A  3D representation of a speech bubble hanging on a plain white background. The speech bubble is hanging from a binder paper clip that is attached to a piece of string. The bubble has a cardboard texture. The background is pure white. written on the speech bubble in white text is Volunteer">
            <a:extLst>
              <a:ext uri="{FF2B5EF4-FFF2-40B4-BE49-F238E27FC236}">
                <a16:creationId xmlns:a16="http://schemas.microsoft.com/office/drawing/2014/main" id="{27EAE4A3-D9FA-9EA9-7F73-D9559B09BCF8}"/>
              </a:ext>
            </a:extLst>
          </p:cNvPr>
          <p:cNvPicPr>
            <a:picLocks noGrp="1" noChangeAspect="1"/>
          </p:cNvPicPr>
          <p:nvPr>
            <p:ph sz="half" idx="1"/>
          </p:nvPr>
        </p:nvPicPr>
        <p:blipFill rotWithShape="1">
          <a:blip r:embed="rId3"/>
          <a:srcRect r="-1" b="-1"/>
          <a:stretch/>
        </p:blipFill>
        <p:spPr>
          <a:xfrm>
            <a:off x="7451965" y="1665519"/>
            <a:ext cx="4267645" cy="4267645"/>
          </a:xfrm>
          <a:custGeom>
            <a:avLst/>
            <a:gdLst/>
            <a:ahLst/>
            <a:cxnLst/>
            <a:rect l="l" t="t" r="r" b="b"/>
            <a:pathLst>
              <a:path w="2457864" h="2457864">
                <a:moveTo>
                  <a:pt x="1228932" y="0"/>
                </a:moveTo>
                <a:cubicBezTo>
                  <a:pt x="1907652" y="0"/>
                  <a:pt x="2457864" y="550212"/>
                  <a:pt x="2457864" y="1228932"/>
                </a:cubicBezTo>
                <a:cubicBezTo>
                  <a:pt x="2457864" y="1907652"/>
                  <a:pt x="1907652" y="2457864"/>
                  <a:pt x="1228932" y="2457864"/>
                </a:cubicBezTo>
                <a:cubicBezTo>
                  <a:pt x="550212" y="2457864"/>
                  <a:pt x="0" y="1907652"/>
                  <a:pt x="0" y="1228932"/>
                </a:cubicBezTo>
                <a:cubicBezTo>
                  <a:pt x="0" y="550212"/>
                  <a:pt x="550212" y="0"/>
                  <a:pt x="1228932" y="0"/>
                </a:cubicBezTo>
                <a:close/>
              </a:path>
            </a:pathLst>
          </a:custGeom>
        </p:spPr>
      </p:pic>
      <p:sp>
        <p:nvSpPr>
          <p:cNvPr id="16"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8"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2297413218"/>
      </p:ext>
    </p:extLst>
  </p:cSld>
  <p:clrMapOvr>
    <a:masterClrMapping/>
  </p:clrMapOvr>
</p:sld>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C9AD855A72A484E8B67DB52D7660439" ma:contentTypeVersion="4" ma:contentTypeDescription="Create a new document." ma:contentTypeScope="" ma:versionID="b1b7760b0d0efd1fcd56ea2117a469cd">
  <xsd:schema xmlns:xsd="http://www.w3.org/2001/XMLSchema" xmlns:xs="http://www.w3.org/2001/XMLSchema" xmlns:p="http://schemas.microsoft.com/office/2006/metadata/properties" xmlns:ns2="5555a055-27ff-43db-a41d-bd0c49ffe7db" targetNamespace="http://schemas.microsoft.com/office/2006/metadata/properties" ma:root="true" ma:fieldsID="8ebd16f5a2eccae6a2be9f02cc7b8dfc" ns2:_="">
    <xsd:import namespace="5555a055-27ff-43db-a41d-bd0c49ffe7db"/>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555a055-27ff-43db-a41d-bd0c49ffe7d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CE34348-2446-4799-9863-A6A2E4A20E2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555a055-27ff-43db-a41d-bd0c49ffe7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B8F51D9-01CA-4437-89BB-354B17C88EE6}">
  <ds:schemaRefs>
    <ds:schemaRef ds:uri="http://schemas.microsoft.com/sharepoint/v3/contenttype/forms"/>
  </ds:schemaRefs>
</ds:datastoreItem>
</file>

<file path=customXml/itemProps3.xml><?xml version="1.0" encoding="utf-8"?>
<ds:datastoreItem xmlns:ds="http://schemas.openxmlformats.org/officeDocument/2006/customXml" ds:itemID="{08C3F936-204F-4B36-973F-5F4BD18BE574}">
  <ds:schemaRefs>
    <ds:schemaRef ds:uri="http://schemas.microsoft.com/office/2006/documentManagement/types"/>
    <ds:schemaRef ds:uri="http://purl.org/dc/dcmitype/"/>
    <ds:schemaRef ds:uri="http://purl.org/dc/elements/1.1/"/>
    <ds:schemaRef ds:uri="http://purl.org/dc/terms/"/>
    <ds:schemaRef ds:uri="http://schemas.openxmlformats.org/package/2006/metadata/core-properties"/>
    <ds:schemaRef ds:uri="http://schemas.microsoft.com/office/infopath/2007/PartnerControls"/>
    <ds:schemaRef ds:uri="5555a055-27ff-43db-a41d-bd0c49ffe7db"/>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0</TotalTime>
  <Words>423</Words>
  <Application>Microsoft Office PowerPoint</Application>
  <PresentationFormat>Widescreen</PresentationFormat>
  <Paragraphs>31</Paragraphs>
  <Slides>5</Slides>
  <Notes>5</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Aptos</vt:lpstr>
      <vt:lpstr>Arial</vt:lpstr>
      <vt:lpstr>Univers</vt:lpstr>
      <vt:lpstr>GradientVTI</vt:lpstr>
      <vt:lpstr>Career Path Options in the USA</vt:lpstr>
      <vt:lpstr>Technical Career Path</vt:lpstr>
      <vt:lpstr>Management Career Path</vt:lpstr>
      <vt:lpstr>Entrepreneurial Career Path</vt:lpstr>
      <vt:lpstr>Nonprofit Career Path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Career Path Options in the USA</dc:title>
  <dc:creator>Paolo Pialorsi</dc:creator>
  <cp:lastModifiedBy>Paolo Pialorsi</cp:lastModifiedBy>
  <cp:revision>1</cp:revision>
  <dcterms:created xsi:type="dcterms:W3CDTF">2024-02-10T07:29:07Z</dcterms:created>
  <dcterms:modified xsi:type="dcterms:W3CDTF">2024-02-10T07:31:27Z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0x010100AC9AD855A72A484E8B67DB52D7660439</vt:lpwstr>
  </property>
</Properties>
</file>

<file path=docProps/thumbnail.jpeg>
</file>